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9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57" r:id="rId3"/>
    <p:sldId id="261" r:id="rId4"/>
    <p:sldId id="258" r:id="rId5"/>
    <p:sldId id="259" r:id="rId6"/>
    <p:sldId id="283" r:id="rId7"/>
    <p:sldId id="323" r:id="rId8"/>
    <p:sldId id="324" r:id="rId9"/>
    <p:sldId id="279" r:id="rId10"/>
    <p:sldId id="280" r:id="rId11"/>
    <p:sldId id="282" r:id="rId12"/>
    <p:sldId id="269" r:id="rId13"/>
    <p:sldId id="275" r:id="rId14"/>
    <p:sldId id="277" r:id="rId15"/>
    <p:sldId id="273" r:id="rId16"/>
    <p:sldId id="276" r:id="rId17"/>
    <p:sldId id="325" r:id="rId18"/>
    <p:sldId id="326" r:id="rId19"/>
    <p:sldId id="270" r:id="rId20"/>
    <p:sldId id="327" r:id="rId21"/>
    <p:sldId id="328" r:id="rId22"/>
    <p:sldId id="284" r:id="rId23"/>
    <p:sldId id="293" r:id="rId24"/>
    <p:sldId id="329" r:id="rId25"/>
    <p:sldId id="287" r:id="rId26"/>
    <p:sldId id="294" r:id="rId27"/>
    <p:sldId id="330" r:id="rId28"/>
    <p:sldId id="290" r:id="rId29"/>
    <p:sldId id="291" r:id="rId30"/>
    <p:sldId id="298" r:id="rId31"/>
    <p:sldId id="295" r:id="rId32"/>
    <p:sldId id="301" r:id="rId33"/>
    <p:sldId id="296" r:id="rId34"/>
    <p:sldId id="305" r:id="rId35"/>
    <p:sldId id="297" r:id="rId36"/>
    <p:sldId id="299" r:id="rId37"/>
    <p:sldId id="300" r:id="rId38"/>
    <p:sldId id="302" r:id="rId39"/>
    <p:sldId id="306" r:id="rId40"/>
    <p:sldId id="313" r:id="rId41"/>
    <p:sldId id="307" r:id="rId42"/>
    <p:sldId id="308" r:id="rId43"/>
    <p:sldId id="312" r:id="rId44"/>
    <p:sldId id="309" r:id="rId45"/>
    <p:sldId id="310" r:id="rId46"/>
    <p:sldId id="314" r:id="rId47"/>
    <p:sldId id="311" r:id="rId48"/>
    <p:sldId id="303" r:id="rId49"/>
    <p:sldId id="315" r:id="rId50"/>
    <p:sldId id="304" r:id="rId51"/>
    <p:sldId id="319" r:id="rId52"/>
    <p:sldId id="316" r:id="rId53"/>
    <p:sldId id="320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outline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82" autoAdjust="0"/>
    <p:restoredTop sz="94698" autoAdjust="0"/>
  </p:normalViewPr>
  <p:slideViewPr>
    <p:cSldViewPr snapToGrid="0" snapToObjects="1">
      <p:cViewPr varScale="1">
        <p:scale>
          <a:sx n="92" d="100"/>
          <a:sy n="92" d="100"/>
        </p:scale>
        <p:origin x="-7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9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theme" Target="theme/theme1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presProps" Target="presProps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printerSettings" Target="printerSettings/printerSettings1.bin"/><Relationship Id="rId59" Type="http://schemas.openxmlformats.org/officeDocument/2006/relationships/viewProps" Target="viewProps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tableStyles" Target="tableStyles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4C6B3-D64C-8444-B3D6-AC7F5BDA0B71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576E5-EACD-7645-8BB8-0B92ECB0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8FE0B-3235-0A4E-9630-72D877DDD7C6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E8AC2-DFA5-A348-9CBA-3105FE256D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E8AC2-DFA5-A348-9CBA-3105FE256D3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B391E38-F153-D340-920C-B88E6E2B12E3}" type="datetimeFigureOut">
              <a:rPr lang="en-US" smtClean="0"/>
              <a:pPr/>
              <a:t>4/25/12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0B60091-0333-4049-B681-173D64F030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Cold War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1945 by 51 countries (now 192)</a:t>
            </a:r>
          </a:p>
          <a:p>
            <a:r>
              <a:rPr lang="en-US" dirty="0" smtClean="0"/>
              <a:t>General Assembly </a:t>
            </a:r>
          </a:p>
          <a:p>
            <a:r>
              <a:rPr lang="en-US" dirty="0" smtClean="0"/>
              <a:t>Security Council </a:t>
            </a:r>
          </a:p>
          <a:p>
            <a:pPr lvl="1"/>
            <a:r>
              <a:rPr lang="en-US" dirty="0" smtClean="0"/>
              <a:t>5 permanent members</a:t>
            </a:r>
          </a:p>
          <a:p>
            <a:pPr lvl="2"/>
            <a:r>
              <a:rPr lang="en-US" dirty="0" smtClean="0"/>
              <a:t>US, China, Russia, Great Britain, France </a:t>
            </a:r>
          </a:p>
          <a:p>
            <a:pPr lvl="2"/>
            <a:r>
              <a:rPr lang="en-US" dirty="0" smtClean="0"/>
              <a:t>Veto powers </a:t>
            </a:r>
          </a:p>
          <a:p>
            <a:pPr lvl="1"/>
            <a:r>
              <a:rPr lang="en-US" dirty="0" smtClean="0"/>
              <a:t>15 members total </a:t>
            </a:r>
          </a:p>
          <a:p>
            <a:pPr lvl="1"/>
            <a:r>
              <a:rPr lang="en-US" dirty="0" smtClean="0"/>
              <a:t>Goal to settle disputes and keep peace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of the United Nations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chart on pg. 532.</a:t>
            </a:r>
          </a:p>
          <a:p>
            <a:r>
              <a:rPr lang="en-US" dirty="0" smtClean="0"/>
              <a:t>Which US and Soviet aims in Europe conflicted?</a:t>
            </a:r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Communism and contrasting US-Soviet goals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Essential Question today: What events occurred post-World War II that increased tensions between the USSR and US?</a:t>
            </a:r>
          </a:p>
          <a:p>
            <a:endParaRPr lang="en-US" dirty="0" smtClean="0"/>
          </a:p>
          <a:p>
            <a:r>
              <a:rPr lang="en-US" dirty="0" smtClean="0"/>
              <a:t>Causes of the Cold War: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Ideological/social </a:t>
            </a:r>
          </a:p>
          <a:p>
            <a:r>
              <a:rPr lang="en-US" dirty="0" smtClean="0"/>
              <a:t>Political </a:t>
            </a:r>
          </a:p>
          <a:p>
            <a:r>
              <a:rPr lang="en-US" dirty="0" smtClean="0"/>
              <a:t>Economic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1946-1948: Beginning of the Cold War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this an example of an American or Soviet escalation (“heating up”) of the Cold War?</a:t>
            </a:r>
          </a:p>
          <a:p>
            <a:endParaRPr lang="en-US" dirty="0" smtClean="0"/>
          </a:p>
          <a:p>
            <a:r>
              <a:rPr lang="en-US" dirty="0" smtClean="0"/>
              <a:t>Is this a social/ideological, political, or economic cause? Or all three?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each event, consider: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superpower? (there can be multiple answers for this…) </a:t>
            </a:r>
          </a:p>
          <a:p>
            <a:r>
              <a:rPr lang="en-US" dirty="0" smtClean="0"/>
              <a:t>What are some famous superpower countries from history? </a:t>
            </a:r>
          </a:p>
          <a:p>
            <a:r>
              <a:rPr lang="en-US" dirty="0" smtClean="0"/>
              <a:t>Who are the superpower countries today? Why?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34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Yalta </a:t>
            </a:r>
            <a:r>
              <a:rPr lang="en-US" dirty="0" smtClean="0"/>
              <a:t>and Potsdam</a:t>
            </a:r>
          </a:p>
          <a:p>
            <a:r>
              <a:rPr lang="en-US" dirty="0" smtClean="0"/>
              <a:t>Soviet satellite nations </a:t>
            </a:r>
          </a:p>
          <a:p>
            <a:r>
              <a:rPr lang="en-US" dirty="0" smtClean="0"/>
              <a:t>Containment </a:t>
            </a:r>
            <a:r>
              <a:rPr lang="en-US" dirty="0" smtClean="0"/>
              <a:t>(1947) </a:t>
            </a:r>
          </a:p>
          <a:p>
            <a:r>
              <a:rPr lang="en-US" dirty="0" smtClean="0"/>
              <a:t>Truman Doctrine (1947)</a:t>
            </a:r>
          </a:p>
          <a:p>
            <a:r>
              <a:rPr lang="en-US" dirty="0" smtClean="0"/>
              <a:t>Marshall Plan (1947)</a:t>
            </a:r>
          </a:p>
          <a:p>
            <a:r>
              <a:rPr lang="en-US" dirty="0" smtClean="0"/>
              <a:t>Berlin Blockade and Airlift (1948-49</a:t>
            </a:r>
            <a:r>
              <a:rPr lang="en-US" dirty="0" smtClean="0"/>
              <a:t>)</a:t>
            </a:r>
          </a:p>
          <a:p>
            <a:r>
              <a:rPr lang="en-US" dirty="0" smtClean="0"/>
              <a:t>NATO and Warsaw Pact </a:t>
            </a:r>
            <a:endParaRPr lang="en-US" dirty="0" smtClean="0"/>
          </a:p>
          <a:p>
            <a:r>
              <a:rPr lang="en-US" dirty="0" smtClean="0"/>
              <a:t>Iron Curtain (</a:t>
            </a:r>
            <a:r>
              <a:rPr lang="en-US" dirty="0" smtClean="0"/>
              <a:t>1946)</a:t>
            </a:r>
          </a:p>
          <a:p>
            <a:r>
              <a:rPr lang="en-US" dirty="0" smtClean="0"/>
              <a:t>Brinkmanship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on the board: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Based on your findings, who is more to blame—the US or the USSR? Explain.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is the event that had the greatest influence in causing the Cold War and why?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and highlight. </a:t>
            </a:r>
          </a:p>
          <a:p>
            <a:endParaRPr lang="en-US" dirty="0" smtClean="0"/>
          </a:p>
          <a:p>
            <a:r>
              <a:rPr lang="en-US" dirty="0" smtClean="0"/>
              <a:t>Questions: 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Why did </a:t>
            </a:r>
            <a:r>
              <a:rPr lang="en-US" dirty="0" err="1" smtClean="0"/>
              <a:t>Halvorsen</a:t>
            </a:r>
            <a:r>
              <a:rPr lang="en-US" dirty="0" smtClean="0"/>
              <a:t> (“Uncle Wiggly Wings”) drop </a:t>
            </a:r>
            <a:r>
              <a:rPr lang="en-US" dirty="0" smtClean="0"/>
              <a:t>candy for the children of Berlin</a:t>
            </a:r>
            <a:r>
              <a:rPr lang="en-US" dirty="0" smtClean="0"/>
              <a:t>?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do you think the candy bombings (Operation Little Vittles) influenced German attitudes towards the US following World War II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Airlift </a:t>
            </a:r>
            <a:endParaRPr lang="en-US" dirty="0"/>
          </a:p>
        </p:txBody>
      </p:sp>
      <p:pic>
        <p:nvPicPr>
          <p:cNvPr id="4" name="Picture 3" descr="HALVORSEN&amp;CAN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135" y="0"/>
            <a:ext cx="2248978" cy="3060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Read and highlight.</a:t>
            </a:r>
          </a:p>
          <a:p>
            <a:pPr lvl="0"/>
            <a:r>
              <a:rPr lang="en-US" dirty="0" smtClean="0"/>
              <a:t>Circle any words that are unfamiliar to you.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Questions: </a:t>
            </a:r>
          </a:p>
          <a:p>
            <a:pPr lvl="0"/>
            <a:r>
              <a:rPr lang="en-US" dirty="0" smtClean="0"/>
              <a:t>What </a:t>
            </a:r>
            <a:r>
              <a:rPr lang="en-US" dirty="0" smtClean="0"/>
              <a:t>is the Soviet Union’s goal, according to Churchill?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does Churchill call for at the end of this excerpt? What recent event does he contrast with this?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 Curtain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urope-cold-war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1549632" y="3227536"/>
            <a:ext cx="6146894" cy="338055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Journal #36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49632" y="1232972"/>
            <a:ext cx="576966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What was the Iron Curtain?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was the policy of containment?</a:t>
            </a:r>
          </a:p>
          <a:p>
            <a:pPr marL="342900" indent="-342900">
              <a:buAutoNum type="arabicPeriod"/>
            </a:pPr>
            <a:r>
              <a:rPr lang="en-US" dirty="0" smtClean="0"/>
              <a:t>Take a guess: What do you think the “domino theory” was? 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Hint: What do dominoes do? What was the main goal of the US during the Cold War?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know about the Cold War? List as many things as you can. </a:t>
            </a:r>
          </a:p>
          <a:p>
            <a:endParaRPr lang="en-US" dirty="0" smtClean="0"/>
          </a:p>
          <a:p>
            <a:r>
              <a:rPr lang="en-US" dirty="0" smtClean="0"/>
              <a:t>Where did you learn or hear about this information?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Review: What </a:t>
            </a:r>
            <a:r>
              <a:rPr lang="en-US" dirty="0" smtClean="0"/>
              <a:t>is Communism? Why does Communism conflict with democracy?</a:t>
            </a:r>
            <a:r>
              <a:rPr lang="en-US" dirty="0" smtClean="0"/>
              <a:t> If you need help, look back in your notes.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one country falls to Communism, neighboring countries will too…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Domino Theory </a:t>
            </a:r>
            <a:endParaRPr lang="en-US" dirty="0"/>
          </a:p>
        </p:txBody>
      </p:sp>
      <p:pic>
        <p:nvPicPr>
          <p:cNvPr id="4" name="Picture 3" descr="fallingdominos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60" y="2668352"/>
            <a:ext cx="7365079" cy="3733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China becomes Communist! </a:t>
            </a:r>
          </a:p>
          <a:p>
            <a:endParaRPr lang="en-US" dirty="0" smtClean="0"/>
          </a:p>
          <a:p>
            <a:r>
              <a:rPr lang="en-US" dirty="0" smtClean="0"/>
              <a:t>What were some of the problems with the Qing dynasty? Why did the Kuomintang rebel and establish a democracy?</a:t>
            </a:r>
          </a:p>
          <a:p>
            <a:endParaRPr lang="en-US" dirty="0" smtClean="0"/>
          </a:p>
          <a:p>
            <a:r>
              <a:rPr lang="en-US" dirty="0" smtClean="0"/>
              <a:t>What did the Japanese do in China during World War II? </a:t>
            </a:r>
          </a:p>
          <a:p>
            <a:endParaRPr lang="en-US" dirty="0" smtClean="0"/>
          </a:p>
          <a:p>
            <a:r>
              <a:rPr lang="en-US" dirty="0" smtClean="0"/>
              <a:t>Two leaders, two different ideologies: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1949: Another domino falls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513367" cy="4525963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dirty="0" smtClean="0"/>
              <a:t>Nationalist Leader: Jiang </a:t>
            </a:r>
            <a:r>
              <a:rPr lang="en-US" dirty="0" err="1" smtClean="0"/>
              <a:t>Jieshi</a:t>
            </a:r>
            <a:r>
              <a:rPr lang="en-US" dirty="0" smtClean="0"/>
              <a:t> (or Chiang Kai-shek)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Communist Leader: Mao </a:t>
            </a:r>
            <a:r>
              <a:rPr lang="en-US" dirty="0" smtClean="0"/>
              <a:t>Zedong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China’s Two Leaders </a:t>
            </a:r>
            <a:endParaRPr lang="en-US" dirty="0"/>
          </a:p>
        </p:txBody>
      </p:sp>
      <p:pic>
        <p:nvPicPr>
          <p:cNvPr id="4" name="Picture 3" descr="jia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638" y="866873"/>
            <a:ext cx="1827317" cy="2558244"/>
          </a:xfrm>
          <a:prstGeom prst="rect">
            <a:avLst/>
          </a:prstGeom>
        </p:spPr>
      </p:pic>
      <p:pic>
        <p:nvPicPr>
          <p:cNvPr id="5" name="Picture 4" descr="ma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402" y="4059807"/>
            <a:ext cx="1727520" cy="1910378"/>
          </a:xfrm>
          <a:prstGeom prst="rect">
            <a:avLst/>
          </a:prstGeom>
        </p:spPr>
      </p:pic>
      <p:pic>
        <p:nvPicPr>
          <p:cNvPr id="6" name="Picture 5" descr="MaoZedong.Trimm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281" y="4059807"/>
            <a:ext cx="2891719" cy="1947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US support for Nationalists, Communists defeat them </a:t>
            </a:r>
          </a:p>
          <a:p>
            <a:endParaRPr lang="en-US" dirty="0" smtClean="0"/>
          </a:p>
          <a:p>
            <a:r>
              <a:rPr lang="en-US" dirty="0" smtClean="0"/>
              <a:t>New government: People’s Republic of China</a:t>
            </a:r>
          </a:p>
          <a:p>
            <a:pPr lvl="1"/>
            <a:r>
              <a:rPr lang="en-US" dirty="0" smtClean="0"/>
              <a:t>Supported by USSR </a:t>
            </a:r>
          </a:p>
          <a:p>
            <a:endParaRPr lang="en-US" dirty="0" smtClean="0"/>
          </a:p>
          <a:p>
            <a:r>
              <a:rPr lang="en-US" dirty="0" smtClean="0"/>
              <a:t>Nationalists set up their own government on the island of Taiwan </a:t>
            </a:r>
          </a:p>
          <a:p>
            <a:pPr lvl="1"/>
            <a:r>
              <a:rPr lang="en-US" dirty="0" smtClean="0"/>
              <a:t>Supported by US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1949: Another domino falls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Communist China: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Land given to peasants </a:t>
            </a:r>
          </a:p>
          <a:p>
            <a:r>
              <a:rPr lang="en-US" dirty="0" smtClean="0"/>
              <a:t>Collective farming and living </a:t>
            </a:r>
          </a:p>
          <a:p>
            <a:pPr lvl="1"/>
            <a:r>
              <a:rPr lang="en-US" dirty="0" smtClean="0"/>
              <a:t>All food goes to the government </a:t>
            </a:r>
          </a:p>
          <a:p>
            <a:r>
              <a:rPr lang="en-US" dirty="0" smtClean="0"/>
              <a:t>Propaganda: Cult of Mao </a:t>
            </a:r>
          </a:p>
          <a:p>
            <a:r>
              <a:rPr lang="en-US" dirty="0" smtClean="0"/>
              <a:t>Censorship, no political rights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Were your predictions correct?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terms to look out for in the film:</a:t>
            </a:r>
          </a:p>
          <a:p>
            <a:endParaRPr lang="en-US" dirty="0" smtClean="0"/>
          </a:p>
          <a:p>
            <a:r>
              <a:rPr lang="en-US" dirty="0" smtClean="0"/>
              <a:t>Collective farms/communes</a:t>
            </a:r>
          </a:p>
          <a:p>
            <a:endParaRPr lang="en-US" dirty="0" smtClean="0"/>
          </a:p>
          <a:p>
            <a:r>
              <a:rPr lang="en-US" dirty="0" smtClean="0"/>
              <a:t>“The Great Leap Forward” (1958-1961)</a:t>
            </a:r>
          </a:p>
          <a:p>
            <a:endParaRPr lang="en-US" dirty="0" smtClean="0"/>
          </a:p>
          <a:p>
            <a:r>
              <a:rPr lang="en-US" dirty="0" smtClean="0"/>
              <a:t>Red Guards</a:t>
            </a:r>
          </a:p>
          <a:p>
            <a:endParaRPr lang="en-US" dirty="0" smtClean="0"/>
          </a:p>
          <a:p>
            <a:r>
              <a:rPr lang="en-US" dirty="0" smtClean="0"/>
              <a:t>The Cultural Revolution (1966-1968)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Communist China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one similarity you notice between the Communist countries we have learned about so far (Russia and China)?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37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ozedon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3327" r="-13327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 of Mao: “</a:t>
            </a:r>
            <a:r>
              <a:rPr lang="en-US" dirty="0" smtClean="0"/>
              <a:t>We must have faith in the masses and we must have faith in the Party</a:t>
            </a:r>
            <a:r>
              <a:rPr lang="en-US" dirty="0" smtClean="0"/>
              <a:t>.”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1949: USSR gets the bomb</a:t>
            </a:r>
          </a:p>
          <a:p>
            <a:r>
              <a:rPr lang="en-US" dirty="0" smtClean="0"/>
              <a:t>1952 and 1953: US and USSR create the H-bomb, more powerful than the A-bomb</a:t>
            </a:r>
          </a:p>
          <a:p>
            <a:endParaRPr lang="en-US" dirty="0" smtClean="0"/>
          </a:p>
          <a:p>
            <a:r>
              <a:rPr lang="en-US" dirty="0" smtClean="0"/>
              <a:t>Brinkmanship </a:t>
            </a:r>
          </a:p>
          <a:p>
            <a:endParaRPr lang="en-US" dirty="0" smtClean="0"/>
          </a:p>
          <a:p>
            <a:r>
              <a:rPr lang="en-US" dirty="0" smtClean="0"/>
              <a:t>1957: Soviets create ICBM rocket (intercontinental ballistic missile) and launched Sputnik </a:t>
            </a:r>
          </a:p>
          <a:p>
            <a:r>
              <a:rPr lang="en-US" dirty="0" smtClean="0"/>
              <a:t>1958: American satellite Explorer</a:t>
            </a:r>
          </a:p>
          <a:p>
            <a:r>
              <a:rPr lang="en-US" dirty="0" smtClean="0"/>
              <a:t>1960: U-2 spy plane incident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Arms race and space race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Read the title, author, and intro. </a:t>
            </a:r>
          </a:p>
          <a:p>
            <a:r>
              <a:rPr lang="en-US" dirty="0" smtClean="0"/>
              <a:t>Step 2: Read the questions, especially the long answer question!</a:t>
            </a:r>
          </a:p>
          <a:p>
            <a:r>
              <a:rPr lang="en-US" dirty="0" smtClean="0"/>
              <a:t>Step 3: Highlight or underline:</a:t>
            </a:r>
          </a:p>
          <a:p>
            <a:pPr lvl="1"/>
            <a:r>
              <a:rPr lang="en-US" dirty="0" smtClean="0"/>
              <a:t>Main ideas </a:t>
            </a:r>
          </a:p>
          <a:p>
            <a:pPr lvl="1"/>
            <a:r>
              <a:rPr lang="en-US" dirty="0" smtClean="0"/>
              <a:t>Answers to the questions </a:t>
            </a:r>
          </a:p>
          <a:p>
            <a:r>
              <a:rPr lang="en-US" dirty="0" smtClean="0"/>
              <a:t>Carefully re-read the sections of the text when you answer the questions!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Primary source analysis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Cold War?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Why did World War II cause a split between the United States and the Soviet Union?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Review: Today and tomorrow we will be learning about the Korean and Vietnam Wars. Make a prediction: with what we have learned about Eastern Europe and China, what do you think happens in these countries? Why do you think the US gets involved?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38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1950-1953</a:t>
            </a:r>
          </a:p>
          <a:p>
            <a:r>
              <a:rPr lang="en-US" dirty="0" smtClean="0"/>
              <a:t>First “hot war” of the Cold War </a:t>
            </a:r>
          </a:p>
          <a:p>
            <a:endParaRPr lang="en-US" dirty="0" smtClean="0"/>
          </a:p>
          <a:p>
            <a:r>
              <a:rPr lang="en-US" dirty="0" smtClean="0"/>
              <a:t>World War II:</a:t>
            </a:r>
          </a:p>
          <a:p>
            <a:pPr lvl="1"/>
            <a:r>
              <a:rPr lang="en-US" dirty="0" smtClean="0"/>
              <a:t>With Japanese surrender, Allies divide Korea at the 38</a:t>
            </a:r>
            <a:r>
              <a:rPr lang="en-US" baseline="30000" dirty="0" smtClean="0"/>
              <a:t>th</a:t>
            </a:r>
            <a:r>
              <a:rPr lang="en-US" dirty="0" smtClean="0"/>
              <a:t> parallel (dividing the country) </a:t>
            </a:r>
          </a:p>
          <a:p>
            <a:pPr lvl="1"/>
            <a:r>
              <a:rPr lang="en-US" dirty="0" smtClean="0"/>
              <a:t>North: Soviet Union, communist  </a:t>
            </a:r>
          </a:p>
          <a:p>
            <a:pPr lvl="1"/>
            <a:r>
              <a:rPr lang="en-US" dirty="0" smtClean="0"/>
              <a:t>South: United States, democratic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8th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5061" r="-25061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38</a:t>
            </a:r>
            <a:r>
              <a:rPr lang="en-US" baseline="30000" dirty="0" smtClean="0"/>
              <a:t>th</a:t>
            </a:r>
            <a:r>
              <a:rPr lang="en-US" dirty="0" smtClean="0"/>
              <a:t> Parallel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sides wanted to reunify the country </a:t>
            </a:r>
          </a:p>
          <a:p>
            <a:endParaRPr lang="en-US" dirty="0" smtClean="0"/>
          </a:p>
          <a:p>
            <a:r>
              <a:rPr lang="en-US" dirty="0" smtClean="0"/>
              <a:t>1950: N. Korea invades S. Korea </a:t>
            </a:r>
          </a:p>
          <a:p>
            <a:pPr lvl="1"/>
            <a:r>
              <a:rPr lang="en-US" dirty="0" smtClean="0"/>
              <a:t>US, United Nations fights with the South </a:t>
            </a:r>
          </a:p>
          <a:p>
            <a:pPr lvl="1"/>
            <a:r>
              <a:rPr lang="en-US" dirty="0" smtClean="0"/>
              <a:t>China backs the North, sends 300,000 troops </a:t>
            </a:r>
          </a:p>
          <a:p>
            <a:endParaRPr lang="en-US" dirty="0" smtClean="0"/>
          </a:p>
          <a:p>
            <a:r>
              <a:rPr lang="en-US" dirty="0" smtClean="0"/>
              <a:t>Result: Cease fire and stalemate at the 38</a:t>
            </a:r>
            <a:r>
              <a:rPr lang="en-US" baseline="30000" dirty="0" smtClean="0"/>
              <a:t>th</a:t>
            </a:r>
            <a:r>
              <a:rPr lang="en-US" dirty="0" smtClean="0"/>
              <a:t> parallel 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Korean War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might textbooks from different countries offer different versions of the same historical events?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textbooks offer conflicting accounts, how do you decide which textbook to believe?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 Analysis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According to each textbook, how did the war start? </a:t>
            </a:r>
          </a:p>
          <a:p>
            <a:r>
              <a:rPr lang="en-US" dirty="0" smtClean="0"/>
              <a:t>Which textbook do you find more trustworthy? Why?</a:t>
            </a:r>
          </a:p>
          <a:p>
            <a:r>
              <a:rPr lang="en-US" dirty="0" smtClean="0"/>
              <a:t>Where else would you look to find out how the Korean War started?</a:t>
            </a:r>
          </a:p>
          <a:p>
            <a:r>
              <a:rPr lang="en-US" dirty="0" smtClean="0"/>
              <a:t>Which textbook comes from North Korea? Which comes from South Korea? </a:t>
            </a:r>
          </a:p>
          <a:p>
            <a:r>
              <a:rPr lang="en-US" dirty="0" smtClean="0"/>
              <a:t>Compare these textbooks with ours.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started the Korean War?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Demilitarized zone </a:t>
            </a:r>
          </a:p>
          <a:p>
            <a:r>
              <a:rPr lang="en-US" dirty="0" smtClean="0"/>
              <a:t>Communist dictator Kim Il Sung and son Kim </a:t>
            </a:r>
            <a:r>
              <a:rPr lang="en-US" dirty="0" err="1" smtClean="0"/>
              <a:t>Jong</a:t>
            </a:r>
            <a:r>
              <a:rPr lang="en-US" dirty="0" smtClean="0"/>
              <a:t> Il</a:t>
            </a:r>
          </a:p>
          <a:p>
            <a:r>
              <a:rPr lang="en-US" dirty="0" smtClean="0"/>
              <a:t>Development of nuclear weapons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Korea Today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What did you think of the North Korea travel clips yesterday? </a:t>
            </a:r>
          </a:p>
          <a:p>
            <a:endParaRPr lang="en-US" dirty="0" smtClean="0"/>
          </a:p>
          <a:p>
            <a:r>
              <a:rPr lang="en-US" dirty="0" smtClean="0"/>
              <a:t>2. List the divided countries following World War II. </a:t>
            </a:r>
          </a:p>
          <a:p>
            <a:endParaRPr lang="en-US" dirty="0" smtClean="0"/>
          </a:p>
          <a:p>
            <a:r>
              <a:rPr lang="en-US" dirty="0" smtClean="0"/>
              <a:t>3. What are problems of divided countries?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#</a:t>
            </a:r>
            <a:r>
              <a:rPr lang="en-US" dirty="0" smtClean="0"/>
              <a:t>39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America’s longest war: 1950-1975 </a:t>
            </a:r>
          </a:p>
          <a:p>
            <a:r>
              <a:rPr lang="en-US" dirty="0" smtClean="0"/>
              <a:t>Millions of Vietnamese deaths and 58,000 American deaths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Vietnam a French colony </a:t>
            </a:r>
          </a:p>
          <a:p>
            <a:r>
              <a:rPr lang="en-US" dirty="0" smtClean="0"/>
              <a:t>Ho Chi Minh: Communist revolutionary </a:t>
            </a:r>
          </a:p>
          <a:p>
            <a:r>
              <a:rPr lang="en-US" dirty="0" smtClean="0"/>
              <a:t>1945: Beginning of fight for Vietnam’s independence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Roots of the conflict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between the United States and the Soviet Union between 1945-1991</a:t>
            </a:r>
          </a:p>
          <a:p>
            <a:r>
              <a:rPr lang="en-US" dirty="0" smtClean="0"/>
              <a:t>Why </a:t>
            </a:r>
            <a:r>
              <a:rPr lang="en-US" dirty="0" smtClean="0"/>
              <a:t>“cold”? </a:t>
            </a:r>
            <a:endParaRPr lang="en-US" dirty="0" smtClean="0"/>
          </a:p>
          <a:p>
            <a:r>
              <a:rPr lang="en-US" dirty="0" smtClean="0"/>
              <a:t>Not fought like a typical war (battles) </a:t>
            </a:r>
          </a:p>
          <a:p>
            <a:r>
              <a:rPr lang="en-US" dirty="0" smtClean="0"/>
              <a:t>S</a:t>
            </a:r>
            <a:r>
              <a:rPr lang="en-US" dirty="0" smtClean="0"/>
              <a:t>truggle </a:t>
            </a:r>
            <a:r>
              <a:rPr lang="en-US" dirty="0" smtClean="0"/>
              <a:t>over different political </a:t>
            </a:r>
            <a:r>
              <a:rPr lang="en-US" dirty="0" smtClean="0"/>
              <a:t>ideologies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“Cold” War?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o-Chi-Minh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2241" r="-62241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 Chi Minh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Geneva Convention divided Vietnam along the 17</a:t>
            </a:r>
            <a:r>
              <a:rPr lang="en-US" baseline="30000" dirty="0" smtClean="0"/>
              <a:t>th</a:t>
            </a:r>
            <a:r>
              <a:rPr lang="en-US" dirty="0" smtClean="0"/>
              <a:t> parallel </a:t>
            </a:r>
          </a:p>
          <a:p>
            <a:r>
              <a:rPr lang="en-US" dirty="0" smtClean="0"/>
              <a:t>S. Vietnam: </a:t>
            </a:r>
          </a:p>
          <a:p>
            <a:pPr lvl="1"/>
            <a:r>
              <a:rPr lang="en-US" dirty="0" smtClean="0"/>
              <a:t>Anti-communist Ngo </a:t>
            </a:r>
            <a:r>
              <a:rPr lang="en-US" dirty="0" err="1" smtClean="0"/>
              <a:t>Dinh</a:t>
            </a:r>
            <a:r>
              <a:rPr lang="en-US" dirty="0" smtClean="0"/>
              <a:t> Diem backed by US</a:t>
            </a:r>
          </a:p>
          <a:p>
            <a:pPr lvl="1"/>
            <a:r>
              <a:rPr lang="en-US" dirty="0" smtClean="0"/>
              <a:t>Corrupt dictatorship </a:t>
            </a:r>
          </a:p>
          <a:p>
            <a:r>
              <a:rPr lang="en-US" dirty="0" smtClean="0"/>
              <a:t>N. Vietnam:</a:t>
            </a:r>
          </a:p>
          <a:p>
            <a:pPr lvl="1"/>
            <a:r>
              <a:rPr lang="en-US" dirty="0" smtClean="0"/>
              <a:t>Communist Ho Chi Minh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independence:1954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Northern plan to unify the country </a:t>
            </a:r>
          </a:p>
          <a:p>
            <a:r>
              <a:rPr lang="en-US" dirty="0" smtClean="0"/>
              <a:t>Revolt in the South:</a:t>
            </a:r>
          </a:p>
          <a:p>
            <a:pPr lvl="1"/>
            <a:r>
              <a:rPr lang="en-US" dirty="0" smtClean="0"/>
              <a:t>National Liberation Front (NLF) or the Vietcong </a:t>
            </a:r>
          </a:p>
          <a:p>
            <a:pPr lvl="1"/>
            <a:r>
              <a:rPr lang="en-US" dirty="0" smtClean="0"/>
              <a:t>Guerilla warfare </a:t>
            </a:r>
          </a:p>
          <a:p>
            <a:pPr lvl="1"/>
            <a:r>
              <a:rPr lang="en-US" dirty="0" smtClean="0"/>
              <a:t>Took control of the countryside </a:t>
            </a:r>
          </a:p>
          <a:p>
            <a:endParaRPr lang="en-US" dirty="0" smtClean="0"/>
          </a:p>
          <a:p>
            <a:r>
              <a:rPr lang="en-US" dirty="0" smtClean="0"/>
              <a:t>Ho Chi Minh Trail: Armies from the North move South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begins 1960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ochiminhtrai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7934" r="-1793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 Chi Minh Trail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Gulf of Tonkin, 1965: </a:t>
            </a:r>
          </a:p>
          <a:p>
            <a:pPr lvl="1"/>
            <a:r>
              <a:rPr lang="en-US" dirty="0" smtClean="0"/>
              <a:t>Justification to go to war (Pres. Johnson) </a:t>
            </a:r>
          </a:p>
          <a:p>
            <a:pPr lvl="1"/>
            <a:r>
              <a:rPr lang="en-US" dirty="0" smtClean="0"/>
              <a:t>Stated that N. Vietnamese boats had attacked 2 US destroyers </a:t>
            </a:r>
          </a:p>
          <a:p>
            <a:pPr lvl="1"/>
            <a:r>
              <a:rPr lang="en-US" dirty="0" smtClean="0"/>
              <a:t>In fact, it is likely that no attack took place</a:t>
            </a:r>
          </a:p>
          <a:p>
            <a:endParaRPr lang="en-US" dirty="0" smtClean="0"/>
          </a:p>
          <a:p>
            <a:r>
              <a:rPr lang="en-US" dirty="0" smtClean="0"/>
              <a:t>Obstacles to victory:</a:t>
            </a:r>
          </a:p>
          <a:p>
            <a:pPr lvl="1"/>
            <a:r>
              <a:rPr lang="en-US" dirty="0" smtClean="0"/>
              <a:t>Jungle fighting </a:t>
            </a:r>
          </a:p>
          <a:p>
            <a:pPr lvl="2"/>
            <a:r>
              <a:rPr lang="en-US" dirty="0" smtClean="0"/>
              <a:t>Tunnels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involvement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Anti-war feeling at home</a:t>
            </a:r>
          </a:p>
          <a:p>
            <a:r>
              <a:rPr lang="en-US" dirty="0" err="1" smtClean="0"/>
              <a:t>Vietnamization</a:t>
            </a:r>
            <a:r>
              <a:rPr lang="en-US" dirty="0" smtClean="0"/>
              <a:t>: Giving more responsibility for the fighting to the Vietnamese </a:t>
            </a:r>
          </a:p>
          <a:p>
            <a:r>
              <a:rPr lang="en-US" dirty="0" err="1" smtClean="0"/>
              <a:t>Tet</a:t>
            </a:r>
            <a:r>
              <a:rPr lang="en-US" dirty="0" smtClean="0"/>
              <a:t> Offensive, 1968 </a:t>
            </a:r>
          </a:p>
          <a:p>
            <a:r>
              <a:rPr lang="en-US" dirty="0" smtClean="0"/>
              <a:t>My Lai </a:t>
            </a:r>
          </a:p>
          <a:p>
            <a:r>
              <a:rPr lang="en-US" dirty="0" smtClean="0"/>
              <a:t>US leaves the war in 1974; in 1975 S. Vietnamese </a:t>
            </a:r>
            <a:r>
              <a:rPr lang="en-US" dirty="0" err="1" smtClean="0"/>
              <a:t>gov’t</a:t>
            </a:r>
            <a:r>
              <a:rPr lang="en-US" dirty="0" smtClean="0"/>
              <a:t>. falls to N. Vietnam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nti-war_vietnam_war_protest_rall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323" r="-19323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Khmer Rouge and </a:t>
            </a:r>
            <a:r>
              <a:rPr lang="en-US" dirty="0" err="1" smtClean="0"/>
              <a:t>Pol</a:t>
            </a:r>
            <a:r>
              <a:rPr lang="en-US" dirty="0" smtClean="0"/>
              <a:t> Pot in Cambodia </a:t>
            </a:r>
          </a:p>
          <a:p>
            <a:pPr lvl="1"/>
            <a:r>
              <a:rPr lang="en-US" dirty="0" smtClean="0"/>
              <a:t>Communist rebels </a:t>
            </a:r>
          </a:p>
          <a:p>
            <a:pPr lvl="1"/>
            <a:r>
              <a:rPr lang="en-US" dirty="0" err="1" smtClean="0"/>
              <a:t>Pol</a:t>
            </a:r>
            <a:r>
              <a:rPr lang="en-US" dirty="0" smtClean="0"/>
              <a:t> Pot murdered 2 million people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Industrialized, capitalist nations: 1</a:t>
            </a:r>
            <a:r>
              <a:rPr lang="en-US" baseline="30000" dirty="0" smtClean="0"/>
              <a:t>st</a:t>
            </a:r>
            <a:r>
              <a:rPr lang="en-US" dirty="0" smtClean="0"/>
              <a:t> world</a:t>
            </a:r>
          </a:p>
          <a:p>
            <a:r>
              <a:rPr lang="en-US" dirty="0" smtClean="0"/>
              <a:t>Communist nations: 2</a:t>
            </a:r>
            <a:r>
              <a:rPr lang="en-US" baseline="30000" dirty="0" smtClean="0"/>
              <a:t>nd</a:t>
            </a:r>
            <a:r>
              <a:rPr lang="en-US" dirty="0" smtClean="0"/>
              <a:t> world </a:t>
            </a:r>
          </a:p>
          <a:p>
            <a:r>
              <a:rPr lang="en-US" dirty="0" smtClean="0"/>
              <a:t>Developing nations: 3</a:t>
            </a:r>
            <a:r>
              <a:rPr lang="en-US" baseline="30000" dirty="0" smtClean="0"/>
              <a:t>rd</a:t>
            </a:r>
            <a:r>
              <a:rPr lang="en-US" dirty="0" smtClean="0"/>
              <a:t> world </a:t>
            </a:r>
          </a:p>
          <a:p>
            <a:endParaRPr lang="en-US" dirty="0" smtClean="0"/>
          </a:p>
          <a:p>
            <a:r>
              <a:rPr lang="en-US" dirty="0" smtClean="0"/>
              <a:t>Asia, Africa, Latin America, Middle East </a:t>
            </a:r>
          </a:p>
          <a:p>
            <a:r>
              <a:rPr lang="en-US" dirty="0" smtClean="0"/>
              <a:t>“Nonaligned”</a:t>
            </a:r>
          </a:p>
          <a:p>
            <a:pPr lvl="1"/>
            <a:r>
              <a:rPr lang="en-US" dirty="0" smtClean="0"/>
              <a:t>Not with either side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“Third World”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00px-First_second_third_worlds_map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786" b="-3786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Espionage (spying)</a:t>
            </a:r>
          </a:p>
          <a:p>
            <a:r>
              <a:rPr lang="en-US" dirty="0" smtClean="0"/>
              <a:t>Propaganda </a:t>
            </a:r>
          </a:p>
          <a:p>
            <a:r>
              <a:rPr lang="en-US" dirty="0" smtClean="0"/>
              <a:t>Multinational alliances </a:t>
            </a:r>
          </a:p>
          <a:p>
            <a:r>
              <a:rPr lang="en-US" dirty="0" smtClean="0"/>
              <a:t>Foreign aid to win allies</a:t>
            </a:r>
          </a:p>
          <a:p>
            <a:r>
              <a:rPr lang="en-US" dirty="0" smtClean="0"/>
              <a:t>Brinkmanship: Going to the “brink” (edge) of war </a:t>
            </a:r>
            <a:endParaRPr lang="en-US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700" dirty="0" smtClean="0"/>
              <a:t>Surrogate </a:t>
            </a:r>
            <a:r>
              <a:rPr lang="en-US" sz="2700" dirty="0" smtClean="0"/>
              <a:t>wars/proxy wars: Opposing </a:t>
            </a:r>
            <a:r>
              <a:rPr lang="en-US" sz="2700" dirty="0" smtClean="0"/>
              <a:t>powers use other countries as substitutes for fighting each other directly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was the Cold War “fought”?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Cuba:</a:t>
            </a:r>
          </a:p>
          <a:p>
            <a:pPr lvl="1"/>
            <a:r>
              <a:rPr lang="en-US" dirty="0" smtClean="0"/>
              <a:t>Revolution </a:t>
            </a:r>
          </a:p>
          <a:p>
            <a:pPr lvl="1"/>
            <a:r>
              <a:rPr lang="en-US" dirty="0" smtClean="0"/>
              <a:t>Missile Crisis </a:t>
            </a:r>
          </a:p>
          <a:p>
            <a:pPr lvl="1"/>
            <a:r>
              <a:rPr lang="en-US" dirty="0" smtClean="0"/>
              <a:t>Bay of Pigs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Nicaraguan Civil War</a:t>
            </a:r>
          </a:p>
          <a:p>
            <a:endParaRPr lang="en-US" dirty="0" smtClean="0"/>
          </a:p>
          <a:p>
            <a:r>
              <a:rPr lang="en-US" dirty="0" smtClean="0"/>
              <a:t>Iranian Revolution </a:t>
            </a:r>
          </a:p>
          <a:p>
            <a:endParaRPr lang="en-US" dirty="0" smtClean="0"/>
          </a:p>
          <a:p>
            <a:r>
              <a:rPr lang="en-US" dirty="0" smtClean="0"/>
              <a:t>Soviets in Afghanistan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World Research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Imagine you’ve gotten into an argument with your best friend and now you are in a “cold war.”</a:t>
            </a:r>
          </a:p>
          <a:p>
            <a:r>
              <a:rPr lang="en-US" dirty="0" smtClean="0"/>
              <a:t>How could you “relax the tensions” between the two of you?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40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French for “relaxation” </a:t>
            </a:r>
          </a:p>
          <a:p>
            <a:r>
              <a:rPr lang="en-US" dirty="0" smtClean="0"/>
              <a:t>Relaxation of tensions between the US and USSR in the 1970s</a:t>
            </a:r>
          </a:p>
          <a:p>
            <a:r>
              <a:rPr lang="en-US" dirty="0" smtClean="0"/>
              <a:t>Why?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Duck and Cover Video Clip </a:t>
            </a:r>
          </a:p>
          <a:p>
            <a:pPr lvl="1"/>
            <a:r>
              <a:rPr lang="en-US" dirty="0" smtClean="0"/>
              <a:t>Arms Race Terms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Discussion Question: What might have led to détente in the middle of the Cold War?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Détente 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an example of détente that you learned from yesterday’s presentations? </a:t>
            </a:r>
          </a:p>
          <a:p>
            <a:endParaRPr lang="en-US" dirty="0" smtClean="0"/>
          </a:p>
          <a:p>
            <a:r>
              <a:rPr lang="en-US" dirty="0" smtClean="0"/>
              <a:t>What does evidence mean?</a:t>
            </a:r>
          </a:p>
          <a:p>
            <a:endParaRPr lang="en-US" dirty="0" smtClean="0"/>
          </a:p>
          <a:p>
            <a:r>
              <a:rPr lang="en-US" dirty="0" smtClean="0"/>
              <a:t>What does analysis mean?</a:t>
            </a:r>
          </a:p>
          <a:p>
            <a:endParaRPr lang="en-US" dirty="0" smtClean="0"/>
          </a:p>
          <a:p>
            <a:r>
              <a:rPr lang="en-US" dirty="0" smtClean="0"/>
              <a:t>Finally, take a look at your thesis statement. Is it arguable?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41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zones under military rule</a:t>
            </a:r>
          </a:p>
          <a:p>
            <a:pPr lvl="1"/>
            <a:r>
              <a:rPr lang="en-US" dirty="0" smtClean="0"/>
              <a:t>British, US, Russian </a:t>
            </a:r>
          </a:p>
          <a:p>
            <a:r>
              <a:rPr lang="en-US" dirty="0" smtClean="0"/>
              <a:t>Berlin in the Soviet zone</a:t>
            </a:r>
          </a:p>
          <a:p>
            <a:r>
              <a:rPr lang="en-US" dirty="0" smtClean="0"/>
              <a:t>Berlin divided into four zones:</a:t>
            </a:r>
          </a:p>
          <a:p>
            <a:pPr lvl="1"/>
            <a:r>
              <a:rPr lang="en-US" dirty="0" smtClean="0"/>
              <a:t>French (West Berlin)</a:t>
            </a:r>
          </a:p>
          <a:p>
            <a:pPr lvl="1"/>
            <a:r>
              <a:rPr lang="en-US" dirty="0" smtClean="0"/>
              <a:t>British (West Berlin)</a:t>
            </a:r>
          </a:p>
          <a:p>
            <a:pPr lvl="1"/>
            <a:r>
              <a:rPr lang="en-US" dirty="0" smtClean="0"/>
              <a:t>US (West Berlin) </a:t>
            </a:r>
          </a:p>
          <a:p>
            <a:pPr lvl="1"/>
            <a:r>
              <a:rPr lang="en-US" dirty="0" smtClean="0"/>
              <a:t>Soviet (East Berlin)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Occupied Germany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vided Germany 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9268" r="-49268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Divided Germany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rlin_divided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0586" r="-40586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Divided Berlin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Yalta Conference, 1945: Stalin promises free elections in Eastern Europe </a:t>
            </a:r>
          </a:p>
          <a:p>
            <a:r>
              <a:rPr lang="en-US" dirty="0" smtClean="0"/>
              <a:t>But wants Poland to be a barrier between the USSR and Germany (wants Poland Communist) </a:t>
            </a:r>
          </a:p>
          <a:p>
            <a:endParaRPr lang="en-US" dirty="0" smtClean="0"/>
          </a:p>
          <a:p>
            <a:r>
              <a:rPr lang="en-US" dirty="0" smtClean="0"/>
              <a:t>By the Potsdam Conference:</a:t>
            </a:r>
          </a:p>
          <a:p>
            <a:pPr lvl="1"/>
            <a:r>
              <a:rPr lang="en-US" dirty="0" smtClean="0"/>
              <a:t>Separate “spheres of influence”</a:t>
            </a:r>
          </a:p>
          <a:p>
            <a:pPr lvl="1"/>
            <a:r>
              <a:rPr lang="en-US" dirty="0" smtClean="0"/>
              <a:t>Big 3</a:t>
            </a:r>
            <a:r>
              <a:rPr lang="en-US" dirty="0" smtClean="0"/>
              <a:t> </a:t>
            </a:r>
            <a:r>
              <a:rPr lang="en-US" dirty="0" smtClean="0"/>
              <a:t>are no longer allies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Yalta and Potsdam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44740</TotalTime>
  <Words>1744</Words>
  <Application>Microsoft Macintosh PowerPoint</Application>
  <PresentationFormat>On-screen Show (4:3)</PresentationFormat>
  <Paragraphs>291</Paragraphs>
  <Slides>53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Concourse</vt:lpstr>
      <vt:lpstr>The Cold War </vt:lpstr>
      <vt:lpstr>Journal #33</vt:lpstr>
      <vt:lpstr>Essential Questions </vt:lpstr>
      <vt:lpstr>What is the “Cold” War?</vt:lpstr>
      <vt:lpstr>How was the Cold War “fought”?</vt:lpstr>
      <vt:lpstr>Occupied Germany </vt:lpstr>
      <vt:lpstr>Divided Germany </vt:lpstr>
      <vt:lpstr>Divided Berlin</vt:lpstr>
      <vt:lpstr>Yalta and Potsdam </vt:lpstr>
      <vt:lpstr>Creation of the United Nations </vt:lpstr>
      <vt:lpstr>Review of Communism and contrasting US-Soviet goals </vt:lpstr>
      <vt:lpstr>1946-1948: Beginning of the Cold War </vt:lpstr>
      <vt:lpstr>For each event, consider: </vt:lpstr>
      <vt:lpstr>Journal #34</vt:lpstr>
      <vt:lpstr>Put on the board: </vt:lpstr>
      <vt:lpstr>Evaluate </vt:lpstr>
      <vt:lpstr>Berlin Airlift </vt:lpstr>
      <vt:lpstr>Iron Curtain </vt:lpstr>
      <vt:lpstr>Journal #36</vt:lpstr>
      <vt:lpstr>Domino Theory </vt:lpstr>
      <vt:lpstr>1949: Another domino falls</vt:lpstr>
      <vt:lpstr>China’s Two Leaders </vt:lpstr>
      <vt:lpstr>1949: Another domino falls</vt:lpstr>
      <vt:lpstr>Were your predictions correct? </vt:lpstr>
      <vt:lpstr>Communist China </vt:lpstr>
      <vt:lpstr>Journal #37</vt:lpstr>
      <vt:lpstr>Cult of Mao: “We must have faith in the masses and we must have faith in the Party.”</vt:lpstr>
      <vt:lpstr>Arms race and space race</vt:lpstr>
      <vt:lpstr>Primary source analysis practice</vt:lpstr>
      <vt:lpstr>Journal #38</vt:lpstr>
      <vt:lpstr>Korea </vt:lpstr>
      <vt:lpstr>38th Parallel </vt:lpstr>
      <vt:lpstr>Korean War </vt:lpstr>
      <vt:lpstr>Textbook Analysis </vt:lpstr>
      <vt:lpstr>Who started the Korean War? </vt:lpstr>
      <vt:lpstr>North Korea Today </vt:lpstr>
      <vt:lpstr>Journal #39 </vt:lpstr>
      <vt:lpstr>Vietnam War</vt:lpstr>
      <vt:lpstr>Roots of the conflict </vt:lpstr>
      <vt:lpstr>Ho Chi Minh</vt:lpstr>
      <vt:lpstr>Result of independence:1954</vt:lpstr>
      <vt:lpstr>War begins 1960</vt:lpstr>
      <vt:lpstr>Ho Chi Minh Trail </vt:lpstr>
      <vt:lpstr>US involvement </vt:lpstr>
      <vt:lpstr>Results</vt:lpstr>
      <vt:lpstr>Slide 46</vt:lpstr>
      <vt:lpstr>Slide 47</vt:lpstr>
      <vt:lpstr>“Third World”</vt:lpstr>
      <vt:lpstr>Slide 49</vt:lpstr>
      <vt:lpstr>Third World Research </vt:lpstr>
      <vt:lpstr>Journal #40</vt:lpstr>
      <vt:lpstr>Détente </vt:lpstr>
      <vt:lpstr>Journal #41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 </dc:title>
  <dc:creator>Allison Hopkins</dc:creator>
  <cp:lastModifiedBy>Allison Hopkins</cp:lastModifiedBy>
  <cp:revision>262</cp:revision>
  <cp:lastPrinted>2011-11-28T19:33:02Z</cp:lastPrinted>
  <dcterms:created xsi:type="dcterms:W3CDTF">2012-04-25T18:20:47Z</dcterms:created>
  <dcterms:modified xsi:type="dcterms:W3CDTF">2012-05-04T00:06:28Z</dcterms:modified>
</cp:coreProperties>
</file>